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60" r:id="rId5"/>
    <p:sldId id="261" r:id="rId6"/>
    <p:sldId id="262" r:id="rId7"/>
    <p:sldId id="259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60" d="100"/>
          <a:sy n="60" d="100"/>
        </p:scale>
        <p:origin x="72" y="12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231140" y="243840"/>
            <a:ext cx="11724640" cy="6377939"/>
          </a:xfrm>
          <a:prstGeom prst="rect">
            <a:avLst/>
          </a:prstGeom>
          <a:solidFill>
            <a:schemeClr val="accent1"/>
          </a:solidFill>
          <a:ln w="1270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09980" y="882376"/>
            <a:ext cx="9966960" cy="2926080"/>
          </a:xfrm>
        </p:spPr>
        <p:txBody>
          <a:bodyPr anchor="b">
            <a:normAutofit/>
          </a:bodyPr>
          <a:lstStyle>
            <a:lvl1pPr algn="ctr">
              <a:lnSpc>
                <a:spcPct val="85000"/>
              </a:lnSpc>
              <a:defRPr sz="7200" b="1" cap="all" baseline="0">
                <a:solidFill>
                  <a:srgbClr val="FFFFFF"/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09530" y="3869634"/>
            <a:ext cx="8767860" cy="1388165"/>
          </a:xfrm>
        </p:spPr>
        <p:txBody>
          <a:bodyPr>
            <a:normAutofit/>
          </a:bodyPr>
          <a:lstStyle>
            <a:lvl1pPr marL="0" indent="0" algn="ctr">
              <a:buNone/>
              <a:defRPr sz="2200">
                <a:solidFill>
                  <a:srgbClr val="FFFFFF"/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s-ES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A5F56E89-BBD7-4642-989A-62BA33397DB2}" type="datetimeFigureOut">
              <a:rPr lang="es-CO" smtClean="0"/>
              <a:t>28/04/2021</a:t>
            </a:fld>
            <a:endParaRPr lang="es-C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s-C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B312A5CC-4ADE-419E-9A65-9920A75462F9}" type="slidenum">
              <a:rPr lang="es-CO" smtClean="0"/>
              <a:t>‹Nº›</a:t>
            </a:fld>
            <a:endParaRPr lang="es-CO"/>
          </a:p>
        </p:txBody>
      </p:sp>
      <p:cxnSp>
        <p:nvCxnSpPr>
          <p:cNvPr id="8" name="Straight Connector 7"/>
          <p:cNvCxnSpPr/>
          <p:nvPr/>
        </p:nvCxnSpPr>
        <p:spPr>
          <a:xfrm>
            <a:off x="1978660" y="3733800"/>
            <a:ext cx="8229601" cy="0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0944453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F56E89-BBD7-4642-989A-62BA33397DB2}" type="datetimeFigureOut">
              <a:rPr lang="es-CO" smtClean="0"/>
              <a:t>28/04/2021</a:t>
            </a:fld>
            <a:endParaRPr lang="es-C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12A5CC-4ADE-419E-9A65-9920A75462F9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5368235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762000"/>
            <a:ext cx="2324100" cy="5410200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3000" y="762000"/>
            <a:ext cx="7429500" cy="5410200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F56E89-BBD7-4642-989A-62BA33397DB2}" type="datetimeFigureOut">
              <a:rPr lang="es-CO" smtClean="0"/>
              <a:t>28/04/2021</a:t>
            </a:fld>
            <a:endParaRPr lang="es-C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12A5CC-4ADE-419E-9A65-9920A75462F9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29033897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F56E89-BBD7-4642-989A-62BA33397DB2}" type="datetimeFigureOut">
              <a:rPr lang="es-CO" smtClean="0"/>
              <a:t>28/04/2021</a:t>
            </a:fld>
            <a:endParaRPr lang="es-C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12A5CC-4ADE-419E-9A65-9920A75462F9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0238358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06424" y="1173575"/>
            <a:ext cx="9966960" cy="2926080"/>
          </a:xfrm>
        </p:spPr>
        <p:txBody>
          <a:bodyPr anchor="b">
            <a:noAutofit/>
          </a:bodyPr>
          <a:lstStyle>
            <a:lvl1pPr algn="ctr">
              <a:lnSpc>
                <a:spcPct val="85000"/>
              </a:lnSpc>
              <a:defRPr sz="7200" b="0" cap="all" baseline="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09928" y="4154520"/>
            <a:ext cx="8769096" cy="1363806"/>
          </a:xfrm>
        </p:spPr>
        <p:txBody>
          <a:bodyPr anchor="t">
            <a:normAutofit/>
          </a:bodyPr>
          <a:lstStyle>
            <a:lvl1pPr marL="0" indent="0" algn="ctr">
              <a:buNone/>
              <a:defRPr sz="2200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F56E89-BBD7-4642-989A-62BA33397DB2}" type="datetimeFigureOut">
              <a:rPr lang="es-CO" smtClean="0"/>
              <a:t>28/04/2021</a:t>
            </a:fld>
            <a:endParaRPr lang="es-C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12A5CC-4ADE-419E-9A65-9920A75462F9}" type="slidenum">
              <a:rPr lang="es-CO" smtClean="0"/>
              <a:t>‹Nº›</a:t>
            </a:fld>
            <a:endParaRPr lang="es-CO"/>
          </a:p>
        </p:txBody>
      </p:sp>
      <p:cxnSp>
        <p:nvCxnSpPr>
          <p:cNvPr id="7" name="Straight Connector 6"/>
          <p:cNvCxnSpPr/>
          <p:nvPr/>
        </p:nvCxnSpPr>
        <p:spPr>
          <a:xfrm>
            <a:off x="1981200" y="4020408"/>
            <a:ext cx="8229601" cy="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72140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3000" y="2057399"/>
            <a:ext cx="4754880" cy="40233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67612" y="2057400"/>
            <a:ext cx="4754880" cy="40233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F56E89-BBD7-4642-989A-62BA33397DB2}" type="datetimeFigureOut">
              <a:rPr lang="es-CO" smtClean="0"/>
              <a:t>28/04/2021</a:t>
            </a:fld>
            <a:endParaRPr lang="es-C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12A5CC-4ADE-419E-9A65-9920A75462F9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410763937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3000" y="2001511"/>
            <a:ext cx="4754880" cy="777240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3000" y="2721483"/>
            <a:ext cx="4754880" cy="338328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69173" y="1999032"/>
            <a:ext cx="4754880" cy="777240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69173" y="2719322"/>
            <a:ext cx="4754880" cy="338328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F56E89-BBD7-4642-989A-62BA33397DB2}" type="datetimeFigureOut">
              <a:rPr lang="es-CO" smtClean="0"/>
              <a:t>28/04/2021</a:t>
            </a:fld>
            <a:endParaRPr lang="es-CO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12A5CC-4ADE-419E-9A65-9920A75462F9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02640900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F56E89-BBD7-4642-989A-62BA33397DB2}" type="datetimeFigureOut">
              <a:rPr lang="es-CO" smtClean="0"/>
              <a:t>28/04/2021</a:t>
            </a:fld>
            <a:endParaRPr lang="es-CO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12A5CC-4ADE-419E-9A65-9920A75462F9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8527830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F56E89-BBD7-4642-989A-62BA33397DB2}" type="datetimeFigureOut">
              <a:rPr lang="es-CO" smtClean="0"/>
              <a:t>28/04/2021</a:t>
            </a:fld>
            <a:endParaRPr lang="es-CO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12A5CC-4ADE-419E-9A65-9920A75462F9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5560200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3000" y="1097280"/>
            <a:ext cx="3931920" cy="1737360"/>
          </a:xfrm>
        </p:spPr>
        <p:txBody>
          <a:bodyPr anchor="b">
            <a:noAutofit/>
          </a:bodyPr>
          <a:lstStyle>
            <a:lvl1pPr>
              <a:lnSpc>
                <a:spcPct val="90000"/>
              </a:lnSpc>
              <a:defRPr sz="4000" b="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52159" y="1097280"/>
            <a:ext cx="5212080" cy="466344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3000" y="2834640"/>
            <a:ext cx="3931920" cy="301752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7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F56E89-BBD7-4642-989A-62BA33397DB2}" type="datetimeFigureOut">
              <a:rPr lang="es-CO" smtClean="0"/>
              <a:t>28/04/2021</a:t>
            </a:fld>
            <a:endParaRPr lang="es-C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12A5CC-4ADE-419E-9A65-9920A75462F9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331085608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3000" y="1097280"/>
            <a:ext cx="3931920" cy="1737360"/>
          </a:xfrm>
        </p:spPr>
        <p:txBody>
          <a:bodyPr anchor="b">
            <a:noAutofit/>
          </a:bodyPr>
          <a:lstStyle>
            <a:lvl1pPr>
              <a:lnSpc>
                <a:spcPct val="90000"/>
              </a:lnSpc>
              <a:defRPr sz="4000" b="0"/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413248" y="1069847"/>
            <a:ext cx="6099048" cy="4800600"/>
          </a:xfrm>
        </p:spPr>
        <p:txBody>
          <a:bodyPr lIns="274320" tIns="182880" anchor="t">
            <a:normAutofit/>
          </a:bodyPr>
          <a:lstStyle>
            <a:lvl1pPr marL="0" indent="0">
              <a:buNone/>
              <a:defRPr sz="28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s-ES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3000" y="2834640"/>
            <a:ext cx="3931920" cy="288036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7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F56E89-BBD7-4642-989A-62BA33397DB2}" type="datetimeFigureOut">
              <a:rPr lang="es-CO" smtClean="0"/>
              <a:t>28/04/2021</a:t>
            </a:fld>
            <a:endParaRPr lang="es-CO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O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12A5CC-4ADE-419E-9A65-9920A75462F9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18334798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231140" y="243840"/>
            <a:ext cx="11724640" cy="6377939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3000" y="609600"/>
            <a:ext cx="9875520" cy="13563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3000" y="2057400"/>
            <a:ext cx="9872871" cy="4038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142996" y="6223828"/>
            <a:ext cx="232907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accent1"/>
                </a:solidFill>
              </a:defRPr>
            </a:lvl1pPr>
          </a:lstStyle>
          <a:p>
            <a:fld id="{A5F56E89-BBD7-4642-989A-62BA33397DB2}" type="datetimeFigureOut">
              <a:rPr lang="es-CO" smtClean="0"/>
              <a:t>28/04/2021</a:t>
            </a:fld>
            <a:endParaRPr lang="es-CO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949148" y="6223828"/>
            <a:ext cx="471777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accent1"/>
                </a:solidFill>
              </a:defRPr>
            </a:lvl1pPr>
          </a:lstStyle>
          <a:p>
            <a:endParaRPr lang="es-CO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329530" y="6223828"/>
            <a:ext cx="170621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accent1"/>
                </a:solidFill>
              </a:defRPr>
            </a:lvl1pPr>
          </a:lstStyle>
          <a:p>
            <a:fld id="{B312A5CC-4ADE-419E-9A65-9920A75462F9}" type="slidenum">
              <a:rPr lang="es-CO" smtClean="0"/>
              <a:t>‹Nº›</a:t>
            </a:fld>
            <a:endParaRPr lang="es-CO"/>
          </a:p>
        </p:txBody>
      </p:sp>
    </p:spTree>
    <p:extLst>
      <p:ext uri="{BB962C8B-B14F-4D97-AF65-F5344CB8AC3E}">
        <p14:creationId xmlns:p14="http://schemas.microsoft.com/office/powerpoint/2010/main" val="6052915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228600" indent="-182880" algn="l" defTabSz="914400" rtl="0" eaLnBrk="1" latinLnBrk="0" hangingPunct="1">
        <a:lnSpc>
          <a:spcPct val="90000"/>
        </a:lnSpc>
        <a:spcBef>
          <a:spcPts val="1400"/>
        </a:spcBef>
        <a:buClr>
          <a:schemeClr val="accent1"/>
        </a:buClr>
        <a:buSzPct val="80000"/>
        <a:buFont typeface="Corbel" pitchFamily="34" charset="0"/>
        <a:buChar char="•"/>
        <a:defRPr sz="2200" kern="1200">
          <a:solidFill>
            <a:schemeClr val="accent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2000" kern="1200">
          <a:solidFill>
            <a:schemeClr val="accent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800" kern="1200">
          <a:solidFill>
            <a:schemeClr val="accent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B738025-61BA-46FE-94D4-E723850F9A7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s-CO" dirty="0"/>
              <a:t>TUTORIAS PYTHON</a:t>
            </a:r>
          </a:p>
        </p:txBody>
      </p:sp>
    </p:spTree>
    <p:extLst>
      <p:ext uri="{BB962C8B-B14F-4D97-AF65-F5344CB8AC3E}">
        <p14:creationId xmlns:p14="http://schemas.microsoft.com/office/powerpoint/2010/main" val="166433849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274EF47-8838-472D-9E39-88EFD0E7B5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s-CO"/>
              <a:t>Árbol Binario</a:t>
            </a:r>
            <a:endParaRPr lang="es-CO" dirty="0"/>
          </a:p>
        </p:txBody>
      </p:sp>
      <p:pic>
        <p:nvPicPr>
          <p:cNvPr id="1026" name="Picture 2" descr="Árbol binario de búsqueda - Estructura de datos en Python - Mi Diario Python">
            <a:extLst>
              <a:ext uri="{FF2B5EF4-FFF2-40B4-BE49-F238E27FC236}">
                <a16:creationId xmlns:a16="http://schemas.microsoft.com/office/drawing/2014/main" id="{3BEC3D8D-7E39-47BB-8C36-FBA5B403F3C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30189" y="1738814"/>
            <a:ext cx="9288331" cy="43251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0997644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Tabla 4">
            <a:extLst>
              <a:ext uri="{FF2B5EF4-FFF2-40B4-BE49-F238E27FC236}">
                <a16:creationId xmlns:a16="http://schemas.microsoft.com/office/drawing/2014/main" id="{CAC7B93B-C1E8-4968-BE03-444A20B0A86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97863024"/>
              </p:ext>
            </p:extLst>
          </p:nvPr>
        </p:nvGraphicFramePr>
        <p:xfrm>
          <a:off x="1646989" y="1117822"/>
          <a:ext cx="9293727" cy="423767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097909">
                  <a:extLst>
                    <a:ext uri="{9D8B030D-6E8A-4147-A177-3AD203B41FA5}">
                      <a16:colId xmlns:a16="http://schemas.microsoft.com/office/drawing/2014/main" val="1433955932"/>
                    </a:ext>
                  </a:extLst>
                </a:gridCol>
                <a:gridCol w="3097909">
                  <a:extLst>
                    <a:ext uri="{9D8B030D-6E8A-4147-A177-3AD203B41FA5}">
                      <a16:colId xmlns:a16="http://schemas.microsoft.com/office/drawing/2014/main" val="3701298531"/>
                    </a:ext>
                  </a:extLst>
                </a:gridCol>
                <a:gridCol w="3097909">
                  <a:extLst>
                    <a:ext uri="{9D8B030D-6E8A-4147-A177-3AD203B41FA5}">
                      <a16:colId xmlns:a16="http://schemas.microsoft.com/office/drawing/2014/main" val="255459102"/>
                    </a:ext>
                  </a:extLst>
                </a:gridCol>
              </a:tblGrid>
              <a:tr h="1112996">
                <a:tc>
                  <a:txBody>
                    <a:bodyPr/>
                    <a:lstStyle/>
                    <a:p>
                      <a:r>
                        <a:rPr lang="es-CO" dirty="0" err="1"/>
                        <a:t>Preorden</a:t>
                      </a:r>
                      <a:endParaRPr lang="es-CO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CO" dirty="0" err="1"/>
                        <a:t>Inorden</a:t>
                      </a:r>
                      <a:endParaRPr lang="es-CO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CO" dirty="0" err="1"/>
                        <a:t>Postorden</a:t>
                      </a:r>
                      <a:endParaRPr lang="es-CO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81638694"/>
                  </a:ext>
                </a:extLst>
              </a:tr>
              <a:tr h="1112996">
                <a:tc>
                  <a:txBody>
                    <a:bodyPr/>
                    <a:lstStyle/>
                    <a:p>
                      <a:r>
                        <a:rPr lang="es-CO" dirty="0"/>
                        <a:t>Se inicia a recorrer el árbol desde la raíz, se recorre n los nodos hijos de izquierda a derecha, se vuelve a la raíz y se pasa al nodo a la derecha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CO" dirty="0"/>
                        <a:t>Se comienza a recorrer el árbol desde el nodo izquierdo de la raíz, al terminar de recorrer todos los subnodos de este, se pasa por la raíz , y se recorren todos los nodos a la derecha de esta.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CO" dirty="0"/>
                        <a:t>Se recorren todos los nodos a la izquierda de la raíz, luego todos los nodos a la derecha de esta y se termina en la raíz.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84817992"/>
                  </a:ext>
                </a:extLst>
              </a:tr>
              <a:tr h="1112996">
                <a:tc>
                  <a:txBody>
                    <a:bodyPr/>
                    <a:lstStyle/>
                    <a:p>
                      <a:r>
                        <a:rPr lang="es-CO" dirty="0"/>
                        <a:t>15, 9, 6, 14, 13, 20, 17, 64, 26,  72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CO" dirty="0"/>
                        <a:t>6, 9, 13, 14, 15, 17, 20, 26, 64,  72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CO" dirty="0"/>
                        <a:t>6, 13, 14, 9, 17, 26, 72, 64, 20, 15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3118442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29313838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adroTexto 3">
            <a:extLst>
              <a:ext uri="{FF2B5EF4-FFF2-40B4-BE49-F238E27FC236}">
                <a16:creationId xmlns:a16="http://schemas.microsoft.com/office/drawing/2014/main" id="{7D7B3D69-974E-4038-AA70-CDBFD989B8D2}"/>
              </a:ext>
            </a:extLst>
          </p:cNvPr>
          <p:cNvSpPr txBox="1"/>
          <p:nvPr/>
        </p:nvSpPr>
        <p:spPr>
          <a:xfrm>
            <a:off x="4700337" y="1166842"/>
            <a:ext cx="6866021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s-MX" b="0" i="0" dirty="0" err="1">
                <a:solidFill>
                  <a:srgbClr val="993366"/>
                </a:solidFill>
                <a:effectLst/>
                <a:latin typeface="-apple-system"/>
              </a:rPr>
              <a:t>postorden</a:t>
            </a:r>
            <a:r>
              <a:rPr lang="es-MX" b="0" i="0" dirty="0">
                <a:solidFill>
                  <a:srgbClr val="212529"/>
                </a:solidFill>
                <a:effectLst/>
                <a:latin typeface="-apple-system"/>
              </a:rPr>
              <a:t>( nodo )</a:t>
            </a:r>
          </a:p>
          <a:p>
            <a:pPr algn="l"/>
            <a:r>
              <a:rPr lang="es-MX" b="0" i="0" dirty="0">
                <a:solidFill>
                  <a:srgbClr val="339966"/>
                </a:solidFill>
                <a:effectLst/>
                <a:latin typeface="-apple-system"/>
              </a:rPr>
              <a:t>//donde nodo es un registro de tipo puntero</a:t>
            </a:r>
            <a:br>
              <a:rPr lang="es-MX" b="0" i="0" dirty="0">
                <a:solidFill>
                  <a:srgbClr val="339966"/>
                </a:solidFill>
                <a:effectLst/>
                <a:latin typeface="-apple-system"/>
              </a:rPr>
            </a:br>
            <a:r>
              <a:rPr lang="es-MX" b="0" i="0" dirty="0">
                <a:solidFill>
                  <a:srgbClr val="339966"/>
                </a:solidFill>
                <a:effectLst/>
                <a:latin typeface="-apple-system"/>
              </a:rPr>
              <a:t>//valor, </a:t>
            </a:r>
            <a:r>
              <a:rPr lang="es-MX" b="0" i="0" dirty="0" err="1">
                <a:solidFill>
                  <a:srgbClr val="339966"/>
                </a:solidFill>
                <a:effectLst/>
                <a:latin typeface="-apple-system"/>
              </a:rPr>
              <a:t>nIzq</a:t>
            </a:r>
            <a:r>
              <a:rPr lang="es-MX" b="0" i="0" dirty="0">
                <a:solidFill>
                  <a:srgbClr val="339966"/>
                </a:solidFill>
                <a:effectLst/>
                <a:latin typeface="-apple-system"/>
              </a:rPr>
              <a:t> y </a:t>
            </a:r>
            <a:r>
              <a:rPr lang="es-MX" b="0" i="0" dirty="0" err="1">
                <a:solidFill>
                  <a:srgbClr val="339966"/>
                </a:solidFill>
                <a:effectLst/>
                <a:latin typeface="-apple-system"/>
              </a:rPr>
              <a:t>nDer</a:t>
            </a:r>
            <a:r>
              <a:rPr lang="es-MX" b="0" i="0" dirty="0">
                <a:solidFill>
                  <a:srgbClr val="339966"/>
                </a:solidFill>
                <a:effectLst/>
                <a:latin typeface="-apple-system"/>
              </a:rPr>
              <a:t> son campos del registro nodo.</a:t>
            </a:r>
            <a:br>
              <a:rPr lang="es-MX" b="0" i="0" dirty="0">
                <a:solidFill>
                  <a:srgbClr val="339966"/>
                </a:solidFill>
                <a:effectLst/>
                <a:latin typeface="-apple-system"/>
              </a:rPr>
            </a:br>
            <a:r>
              <a:rPr lang="es-MX" b="0" i="0" dirty="0">
                <a:solidFill>
                  <a:srgbClr val="339966"/>
                </a:solidFill>
                <a:effectLst/>
                <a:latin typeface="-apple-system"/>
              </a:rPr>
              <a:t>//valor = valor del nodo que se esta visitando</a:t>
            </a:r>
            <a:br>
              <a:rPr lang="es-MX" b="0" i="0" dirty="0">
                <a:solidFill>
                  <a:srgbClr val="339966"/>
                </a:solidFill>
                <a:effectLst/>
                <a:latin typeface="-apple-system"/>
              </a:rPr>
            </a:br>
            <a:r>
              <a:rPr lang="es-MX" b="0" i="0" dirty="0">
                <a:solidFill>
                  <a:srgbClr val="339966"/>
                </a:solidFill>
                <a:effectLst/>
                <a:latin typeface="-apple-system"/>
              </a:rPr>
              <a:t>//</a:t>
            </a:r>
            <a:r>
              <a:rPr lang="es-MX" b="0" i="0" dirty="0" err="1">
                <a:solidFill>
                  <a:srgbClr val="339966"/>
                </a:solidFill>
                <a:effectLst/>
                <a:latin typeface="-apple-system"/>
              </a:rPr>
              <a:t>nIzq</a:t>
            </a:r>
            <a:r>
              <a:rPr lang="es-MX" b="0" i="0" dirty="0">
                <a:solidFill>
                  <a:srgbClr val="339966"/>
                </a:solidFill>
                <a:effectLst/>
                <a:latin typeface="-apple-system"/>
              </a:rPr>
              <a:t> y </a:t>
            </a:r>
            <a:r>
              <a:rPr lang="es-MX" b="0" i="0" dirty="0" err="1">
                <a:solidFill>
                  <a:srgbClr val="339966"/>
                </a:solidFill>
                <a:effectLst/>
                <a:latin typeface="-apple-system"/>
              </a:rPr>
              <a:t>nDer</a:t>
            </a:r>
            <a:r>
              <a:rPr lang="es-MX" b="0" i="0" dirty="0">
                <a:solidFill>
                  <a:srgbClr val="339966"/>
                </a:solidFill>
                <a:effectLst/>
                <a:latin typeface="-apple-system"/>
              </a:rPr>
              <a:t>= valor de tipo apuntador (sirven para no perder los nodos derecho e izquierdo y poder volver cuando se necesite)</a:t>
            </a:r>
            <a:endParaRPr lang="es-MX" b="0" i="0" dirty="0">
              <a:solidFill>
                <a:srgbClr val="212529"/>
              </a:solidFill>
              <a:effectLst/>
              <a:latin typeface="-apple-system"/>
            </a:endParaRPr>
          </a:p>
          <a:p>
            <a:pPr algn="l"/>
            <a:r>
              <a:rPr lang="es-MX" b="0" i="0" dirty="0">
                <a:solidFill>
                  <a:srgbClr val="212529"/>
                </a:solidFill>
                <a:effectLst/>
                <a:latin typeface="-apple-system"/>
              </a:rPr>
              <a:t>si nodo &lt;&gt; NULO  entonces </a:t>
            </a:r>
            <a:r>
              <a:rPr lang="es-MX" b="0" i="0" dirty="0">
                <a:solidFill>
                  <a:srgbClr val="339966"/>
                </a:solidFill>
                <a:effectLst/>
                <a:latin typeface="-apple-system"/>
              </a:rPr>
              <a:t>//(si nodo no es nulo/vacío)</a:t>
            </a:r>
            <a:endParaRPr lang="es-MX" b="0" i="0" dirty="0">
              <a:solidFill>
                <a:srgbClr val="212529"/>
              </a:solidFill>
              <a:effectLst/>
              <a:latin typeface="-apple-system"/>
            </a:endParaRPr>
          </a:p>
          <a:p>
            <a:pPr algn="l"/>
            <a:r>
              <a:rPr lang="es-MX" b="0" i="0" dirty="0" err="1">
                <a:solidFill>
                  <a:srgbClr val="212529"/>
                </a:solidFill>
                <a:effectLst/>
                <a:latin typeface="-apple-system"/>
              </a:rPr>
              <a:t>postorden</a:t>
            </a:r>
            <a:r>
              <a:rPr lang="es-MX" b="0" i="0" dirty="0">
                <a:solidFill>
                  <a:srgbClr val="212529"/>
                </a:solidFill>
                <a:effectLst/>
                <a:latin typeface="-apple-system"/>
              </a:rPr>
              <a:t>(</a:t>
            </a:r>
            <a:r>
              <a:rPr lang="es-MX" b="0" i="0" dirty="0" err="1">
                <a:solidFill>
                  <a:srgbClr val="212529"/>
                </a:solidFill>
                <a:effectLst/>
                <a:latin typeface="-apple-system"/>
              </a:rPr>
              <a:t>nodo.izq</a:t>
            </a:r>
            <a:r>
              <a:rPr lang="es-MX" b="0" i="0" dirty="0">
                <a:solidFill>
                  <a:srgbClr val="212529"/>
                </a:solidFill>
                <a:effectLst/>
                <a:latin typeface="-apple-system"/>
              </a:rPr>
              <a:t>) </a:t>
            </a:r>
            <a:r>
              <a:rPr lang="es-MX" b="0" i="0" dirty="0">
                <a:solidFill>
                  <a:srgbClr val="339966"/>
                </a:solidFill>
                <a:effectLst/>
                <a:latin typeface="-apple-system"/>
              </a:rPr>
              <a:t>//llamamos de nuevo el método </a:t>
            </a:r>
            <a:r>
              <a:rPr lang="es-MX" b="0" i="0" dirty="0" err="1">
                <a:solidFill>
                  <a:srgbClr val="339966"/>
                </a:solidFill>
                <a:effectLst/>
                <a:latin typeface="-apple-system"/>
              </a:rPr>
              <a:t>postorden</a:t>
            </a:r>
            <a:r>
              <a:rPr lang="es-MX" b="0" i="0" dirty="0">
                <a:solidFill>
                  <a:srgbClr val="339966"/>
                </a:solidFill>
                <a:effectLst/>
                <a:latin typeface="-apple-system"/>
              </a:rPr>
              <a:t> mandando como parámetro el nodo izquierdo del nodo actual.</a:t>
            </a:r>
            <a:br>
              <a:rPr lang="es-MX" b="0" i="0" dirty="0">
                <a:solidFill>
                  <a:srgbClr val="339966"/>
                </a:solidFill>
                <a:effectLst/>
                <a:latin typeface="-apple-system"/>
              </a:rPr>
            </a:br>
            <a:r>
              <a:rPr lang="es-MX" b="0" i="0" dirty="0" err="1">
                <a:solidFill>
                  <a:srgbClr val="000000"/>
                </a:solidFill>
                <a:effectLst/>
                <a:latin typeface="-apple-system"/>
              </a:rPr>
              <a:t>postorden</a:t>
            </a:r>
            <a:r>
              <a:rPr lang="es-MX" b="0" i="0" dirty="0">
                <a:solidFill>
                  <a:srgbClr val="000000"/>
                </a:solidFill>
                <a:effectLst/>
                <a:latin typeface="-apple-system"/>
              </a:rPr>
              <a:t>(</a:t>
            </a:r>
            <a:r>
              <a:rPr lang="es-MX" b="0" i="0" dirty="0" err="1">
                <a:solidFill>
                  <a:srgbClr val="000000"/>
                </a:solidFill>
                <a:effectLst/>
                <a:latin typeface="-apple-system"/>
              </a:rPr>
              <a:t>nodo.der</a:t>
            </a:r>
            <a:r>
              <a:rPr lang="es-MX" b="0" i="0" dirty="0">
                <a:solidFill>
                  <a:srgbClr val="000000"/>
                </a:solidFill>
                <a:effectLst/>
                <a:latin typeface="-apple-system"/>
              </a:rPr>
              <a:t>)</a:t>
            </a:r>
            <a:r>
              <a:rPr lang="es-MX" b="0" i="0" dirty="0">
                <a:solidFill>
                  <a:srgbClr val="339966"/>
                </a:solidFill>
                <a:effectLst/>
                <a:latin typeface="-apple-system"/>
              </a:rPr>
              <a:t> //llamamos de nuevo el método </a:t>
            </a:r>
            <a:r>
              <a:rPr lang="es-MX" b="0" i="0" dirty="0" err="1">
                <a:solidFill>
                  <a:srgbClr val="339966"/>
                </a:solidFill>
                <a:effectLst/>
                <a:latin typeface="-apple-system"/>
              </a:rPr>
              <a:t>postorden</a:t>
            </a:r>
            <a:r>
              <a:rPr lang="es-MX" b="0" i="0" dirty="0">
                <a:solidFill>
                  <a:srgbClr val="339966"/>
                </a:solidFill>
                <a:effectLst/>
                <a:latin typeface="-apple-system"/>
              </a:rPr>
              <a:t> mandando como parámetro el nodo derecho del nodo actual</a:t>
            </a:r>
            <a:br>
              <a:rPr lang="es-MX" b="0" i="0" dirty="0">
                <a:solidFill>
                  <a:srgbClr val="339966"/>
                </a:solidFill>
                <a:effectLst/>
                <a:latin typeface="-apple-system"/>
              </a:rPr>
            </a:br>
            <a:r>
              <a:rPr lang="es-MX" b="0" i="0" dirty="0">
                <a:solidFill>
                  <a:srgbClr val="000000"/>
                </a:solidFill>
                <a:effectLst/>
                <a:latin typeface="-apple-system"/>
              </a:rPr>
              <a:t>visitar el nodo</a:t>
            </a:r>
            <a:r>
              <a:rPr lang="es-MX" b="0" i="0" dirty="0">
                <a:solidFill>
                  <a:srgbClr val="339966"/>
                </a:solidFill>
                <a:effectLst/>
                <a:latin typeface="-apple-system"/>
              </a:rPr>
              <a:t> //nodo.info (obtenemos el valor del nodo )</a:t>
            </a:r>
            <a:br>
              <a:rPr lang="es-MX" b="0" i="0" dirty="0">
                <a:solidFill>
                  <a:srgbClr val="000000"/>
                </a:solidFill>
                <a:effectLst/>
                <a:latin typeface="-apple-system"/>
              </a:rPr>
            </a:br>
            <a:endParaRPr lang="es-MX" b="0" i="0" dirty="0">
              <a:solidFill>
                <a:srgbClr val="212529"/>
              </a:solidFill>
              <a:effectLst/>
              <a:latin typeface="-apple-system"/>
            </a:endParaRPr>
          </a:p>
          <a:p>
            <a:pPr algn="l"/>
            <a:r>
              <a:rPr lang="es-MX" b="0" i="0" dirty="0">
                <a:solidFill>
                  <a:srgbClr val="212529"/>
                </a:solidFill>
                <a:effectLst/>
                <a:latin typeface="-apple-system"/>
              </a:rPr>
              <a:t>fin</a:t>
            </a:r>
          </a:p>
          <a:p>
            <a:pPr algn="l"/>
            <a:r>
              <a:rPr lang="es-MX" b="0" i="0" dirty="0">
                <a:solidFill>
                  <a:srgbClr val="993366"/>
                </a:solidFill>
                <a:effectLst/>
                <a:latin typeface="-apple-system"/>
              </a:rPr>
              <a:t>fin</a:t>
            </a:r>
            <a:endParaRPr lang="es-MX" b="0" i="0" dirty="0">
              <a:solidFill>
                <a:srgbClr val="212529"/>
              </a:solidFill>
              <a:effectLst/>
              <a:latin typeface="-apple-system"/>
            </a:endParaRPr>
          </a:p>
          <a:p>
            <a:endParaRPr lang="es-CO" dirty="0"/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4AEF74BA-75E9-4864-AB64-CCC1C02C464C}"/>
              </a:ext>
            </a:extLst>
          </p:cNvPr>
          <p:cNvSpPr txBox="1"/>
          <p:nvPr/>
        </p:nvSpPr>
        <p:spPr>
          <a:xfrm>
            <a:off x="1155032" y="2662989"/>
            <a:ext cx="311216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3600" b="1" dirty="0"/>
              <a:t>POST ORDEN</a:t>
            </a:r>
          </a:p>
        </p:txBody>
      </p:sp>
    </p:spTree>
    <p:extLst>
      <p:ext uri="{BB962C8B-B14F-4D97-AF65-F5344CB8AC3E}">
        <p14:creationId xmlns:p14="http://schemas.microsoft.com/office/powerpoint/2010/main" val="122700159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adroTexto 3">
            <a:extLst>
              <a:ext uri="{FF2B5EF4-FFF2-40B4-BE49-F238E27FC236}">
                <a16:creationId xmlns:a16="http://schemas.microsoft.com/office/drawing/2014/main" id="{7D7B3D69-974E-4038-AA70-CDBFD989B8D2}"/>
              </a:ext>
            </a:extLst>
          </p:cNvPr>
          <p:cNvSpPr txBox="1"/>
          <p:nvPr/>
        </p:nvSpPr>
        <p:spPr>
          <a:xfrm>
            <a:off x="4700337" y="1166842"/>
            <a:ext cx="6866021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s-MX" b="0" i="0" dirty="0" err="1">
                <a:solidFill>
                  <a:srgbClr val="993366"/>
                </a:solidFill>
                <a:effectLst/>
                <a:latin typeface="-apple-system"/>
              </a:rPr>
              <a:t>preorden</a:t>
            </a:r>
            <a:r>
              <a:rPr lang="es-MX" b="0" i="0" dirty="0">
                <a:solidFill>
                  <a:srgbClr val="212529"/>
                </a:solidFill>
                <a:effectLst/>
                <a:latin typeface="-apple-system"/>
              </a:rPr>
              <a:t>( nodo )</a:t>
            </a:r>
          </a:p>
          <a:p>
            <a:pPr algn="l"/>
            <a:r>
              <a:rPr lang="es-MX" b="0" i="0" dirty="0">
                <a:solidFill>
                  <a:srgbClr val="339966"/>
                </a:solidFill>
                <a:effectLst/>
                <a:latin typeface="-apple-system"/>
              </a:rPr>
              <a:t>//donde nodo es un  registro de tipo puntero</a:t>
            </a:r>
            <a:br>
              <a:rPr lang="es-MX" b="0" i="0" dirty="0">
                <a:solidFill>
                  <a:srgbClr val="339966"/>
                </a:solidFill>
                <a:effectLst/>
                <a:latin typeface="-apple-system"/>
              </a:rPr>
            </a:br>
            <a:r>
              <a:rPr lang="es-MX" b="0" i="0" dirty="0">
                <a:solidFill>
                  <a:srgbClr val="339966"/>
                </a:solidFill>
                <a:effectLst/>
                <a:latin typeface="-apple-system"/>
              </a:rPr>
              <a:t>//valor, </a:t>
            </a:r>
            <a:r>
              <a:rPr lang="es-MX" b="0" i="0" dirty="0" err="1">
                <a:solidFill>
                  <a:srgbClr val="339966"/>
                </a:solidFill>
                <a:effectLst/>
                <a:latin typeface="-apple-system"/>
              </a:rPr>
              <a:t>nIzq</a:t>
            </a:r>
            <a:r>
              <a:rPr lang="es-MX" b="0" i="0" dirty="0">
                <a:solidFill>
                  <a:srgbClr val="339966"/>
                </a:solidFill>
                <a:effectLst/>
                <a:latin typeface="-apple-system"/>
              </a:rPr>
              <a:t> y </a:t>
            </a:r>
            <a:r>
              <a:rPr lang="es-MX" b="0" i="0" dirty="0" err="1">
                <a:solidFill>
                  <a:srgbClr val="339966"/>
                </a:solidFill>
                <a:effectLst/>
                <a:latin typeface="-apple-system"/>
              </a:rPr>
              <a:t>nDer</a:t>
            </a:r>
            <a:r>
              <a:rPr lang="es-MX" b="0" i="0" dirty="0">
                <a:solidFill>
                  <a:srgbClr val="339966"/>
                </a:solidFill>
                <a:effectLst/>
                <a:latin typeface="-apple-system"/>
              </a:rPr>
              <a:t> son campos del registro nodo.</a:t>
            </a:r>
            <a:br>
              <a:rPr lang="es-MX" b="0" i="0" dirty="0">
                <a:solidFill>
                  <a:srgbClr val="339966"/>
                </a:solidFill>
                <a:effectLst/>
                <a:latin typeface="-apple-system"/>
              </a:rPr>
            </a:br>
            <a:r>
              <a:rPr lang="es-MX" b="0" i="0" dirty="0">
                <a:solidFill>
                  <a:srgbClr val="339966"/>
                </a:solidFill>
                <a:effectLst/>
                <a:latin typeface="-apple-system"/>
              </a:rPr>
              <a:t>//valor = valor del nodo que se esta visitando</a:t>
            </a:r>
            <a:br>
              <a:rPr lang="es-MX" b="0" i="0" dirty="0">
                <a:solidFill>
                  <a:srgbClr val="339966"/>
                </a:solidFill>
                <a:effectLst/>
                <a:latin typeface="-apple-system"/>
              </a:rPr>
            </a:br>
            <a:r>
              <a:rPr lang="es-MX" b="0" i="0" dirty="0">
                <a:solidFill>
                  <a:srgbClr val="339966"/>
                </a:solidFill>
                <a:effectLst/>
                <a:latin typeface="-apple-system"/>
              </a:rPr>
              <a:t>//</a:t>
            </a:r>
            <a:r>
              <a:rPr lang="es-MX" b="0" i="0" dirty="0" err="1">
                <a:solidFill>
                  <a:srgbClr val="339966"/>
                </a:solidFill>
                <a:effectLst/>
                <a:latin typeface="-apple-system"/>
              </a:rPr>
              <a:t>nIzq</a:t>
            </a:r>
            <a:r>
              <a:rPr lang="es-MX" b="0" i="0" dirty="0">
                <a:solidFill>
                  <a:srgbClr val="339966"/>
                </a:solidFill>
                <a:effectLst/>
                <a:latin typeface="-apple-system"/>
              </a:rPr>
              <a:t> y </a:t>
            </a:r>
            <a:r>
              <a:rPr lang="es-MX" b="0" i="0" dirty="0" err="1">
                <a:solidFill>
                  <a:srgbClr val="339966"/>
                </a:solidFill>
                <a:effectLst/>
                <a:latin typeface="-apple-system"/>
              </a:rPr>
              <a:t>nDer</a:t>
            </a:r>
            <a:r>
              <a:rPr lang="es-MX" b="0" i="0" dirty="0">
                <a:solidFill>
                  <a:srgbClr val="339966"/>
                </a:solidFill>
                <a:effectLst/>
                <a:latin typeface="-apple-system"/>
              </a:rPr>
              <a:t>= valor de tipo apuntador (sirven para no perder los nodos derecho e izquierdo y poder volver cuando se necesite)</a:t>
            </a:r>
            <a:endParaRPr lang="es-MX" b="0" i="0" dirty="0">
              <a:solidFill>
                <a:srgbClr val="212529"/>
              </a:solidFill>
              <a:effectLst/>
              <a:latin typeface="-apple-system"/>
            </a:endParaRPr>
          </a:p>
          <a:p>
            <a:pPr algn="l"/>
            <a:r>
              <a:rPr lang="es-MX" b="0" i="0" dirty="0">
                <a:solidFill>
                  <a:srgbClr val="212529"/>
                </a:solidFill>
                <a:effectLst/>
                <a:latin typeface="-apple-system"/>
              </a:rPr>
              <a:t>si nodo &lt;&gt; NULO  entonces </a:t>
            </a:r>
            <a:r>
              <a:rPr lang="es-MX" b="0" i="0" dirty="0">
                <a:solidFill>
                  <a:srgbClr val="339966"/>
                </a:solidFill>
                <a:effectLst/>
                <a:latin typeface="-apple-system"/>
              </a:rPr>
              <a:t>//(si nodo no es nulo/vacío)</a:t>
            </a:r>
            <a:endParaRPr lang="es-MX" b="0" i="0" dirty="0">
              <a:solidFill>
                <a:srgbClr val="212529"/>
              </a:solidFill>
              <a:effectLst/>
              <a:latin typeface="-apple-system"/>
            </a:endParaRPr>
          </a:p>
          <a:p>
            <a:pPr algn="l"/>
            <a:r>
              <a:rPr lang="es-MX" b="0" i="0" dirty="0">
                <a:solidFill>
                  <a:srgbClr val="212529"/>
                </a:solidFill>
                <a:effectLst/>
                <a:latin typeface="-apple-system"/>
              </a:rPr>
              <a:t>visitar el nodo </a:t>
            </a:r>
            <a:r>
              <a:rPr lang="es-MX" b="0" i="0" dirty="0">
                <a:solidFill>
                  <a:srgbClr val="339966"/>
                </a:solidFill>
                <a:effectLst/>
                <a:latin typeface="-apple-system"/>
              </a:rPr>
              <a:t>//nodo.info (obtenemos el valor del nodo )</a:t>
            </a:r>
            <a:br>
              <a:rPr lang="es-MX" b="0" i="0" dirty="0">
                <a:solidFill>
                  <a:srgbClr val="212529"/>
                </a:solidFill>
                <a:effectLst/>
                <a:latin typeface="-apple-system"/>
              </a:rPr>
            </a:br>
            <a:r>
              <a:rPr lang="es-MX" b="0" i="0" dirty="0" err="1">
                <a:solidFill>
                  <a:srgbClr val="212529"/>
                </a:solidFill>
                <a:effectLst/>
                <a:latin typeface="-apple-system"/>
              </a:rPr>
              <a:t>preorden</a:t>
            </a:r>
            <a:r>
              <a:rPr lang="es-MX" b="0" i="0" dirty="0">
                <a:solidFill>
                  <a:srgbClr val="212529"/>
                </a:solidFill>
                <a:effectLst/>
                <a:latin typeface="-apple-system"/>
              </a:rPr>
              <a:t>(</a:t>
            </a:r>
            <a:r>
              <a:rPr lang="es-MX" b="0" i="0" dirty="0" err="1">
                <a:solidFill>
                  <a:srgbClr val="212529"/>
                </a:solidFill>
                <a:effectLst/>
                <a:latin typeface="-apple-system"/>
              </a:rPr>
              <a:t>nodo.izq</a:t>
            </a:r>
            <a:r>
              <a:rPr lang="es-MX" b="0" i="0" dirty="0">
                <a:solidFill>
                  <a:srgbClr val="212529"/>
                </a:solidFill>
                <a:effectLst/>
                <a:latin typeface="-apple-system"/>
              </a:rPr>
              <a:t>) </a:t>
            </a:r>
            <a:r>
              <a:rPr lang="es-MX" b="0" i="0" dirty="0">
                <a:solidFill>
                  <a:srgbClr val="339966"/>
                </a:solidFill>
                <a:effectLst/>
                <a:latin typeface="-apple-system"/>
              </a:rPr>
              <a:t>//llamamos de nuevo el método </a:t>
            </a:r>
            <a:r>
              <a:rPr lang="es-MX" b="0" i="0" dirty="0" err="1">
                <a:solidFill>
                  <a:srgbClr val="339966"/>
                </a:solidFill>
                <a:effectLst/>
                <a:latin typeface="-apple-system"/>
              </a:rPr>
              <a:t>preorden</a:t>
            </a:r>
            <a:r>
              <a:rPr lang="es-MX" b="0" i="0" dirty="0">
                <a:solidFill>
                  <a:srgbClr val="339966"/>
                </a:solidFill>
                <a:effectLst/>
                <a:latin typeface="-apple-system"/>
              </a:rPr>
              <a:t> mandando como parámetro el nodo izquierdo del nodo actual.</a:t>
            </a:r>
            <a:br>
              <a:rPr lang="es-MX" b="0" i="0" dirty="0">
                <a:solidFill>
                  <a:srgbClr val="212529"/>
                </a:solidFill>
                <a:effectLst/>
                <a:latin typeface="-apple-system"/>
              </a:rPr>
            </a:br>
            <a:r>
              <a:rPr lang="es-MX" b="0" i="0" dirty="0" err="1">
                <a:solidFill>
                  <a:srgbClr val="212529"/>
                </a:solidFill>
                <a:effectLst/>
                <a:latin typeface="-apple-system"/>
              </a:rPr>
              <a:t>preorden</a:t>
            </a:r>
            <a:r>
              <a:rPr lang="es-MX" b="0" i="0" dirty="0">
                <a:solidFill>
                  <a:srgbClr val="212529"/>
                </a:solidFill>
                <a:effectLst/>
                <a:latin typeface="-apple-system"/>
              </a:rPr>
              <a:t>(</a:t>
            </a:r>
            <a:r>
              <a:rPr lang="es-MX" b="0" i="0" dirty="0" err="1">
                <a:solidFill>
                  <a:srgbClr val="212529"/>
                </a:solidFill>
                <a:effectLst/>
                <a:latin typeface="-apple-system"/>
              </a:rPr>
              <a:t>nodo.der</a:t>
            </a:r>
            <a:r>
              <a:rPr lang="es-MX" b="0" i="0" dirty="0">
                <a:solidFill>
                  <a:srgbClr val="212529"/>
                </a:solidFill>
                <a:effectLst/>
                <a:latin typeface="-apple-system"/>
              </a:rPr>
              <a:t>) </a:t>
            </a:r>
            <a:r>
              <a:rPr lang="es-MX" b="0" i="0" dirty="0">
                <a:solidFill>
                  <a:srgbClr val="339966"/>
                </a:solidFill>
                <a:effectLst/>
                <a:latin typeface="-apple-system"/>
              </a:rPr>
              <a:t>//llamamos de nuevo el </a:t>
            </a:r>
            <a:r>
              <a:rPr lang="es-MX" b="0" i="0" dirty="0" err="1">
                <a:solidFill>
                  <a:srgbClr val="339966"/>
                </a:solidFill>
                <a:effectLst/>
                <a:latin typeface="-apple-system"/>
              </a:rPr>
              <a:t>metodo</a:t>
            </a:r>
            <a:r>
              <a:rPr lang="es-MX" b="0" i="0" dirty="0">
                <a:solidFill>
                  <a:srgbClr val="339966"/>
                </a:solidFill>
                <a:effectLst/>
                <a:latin typeface="-apple-system"/>
              </a:rPr>
              <a:t> </a:t>
            </a:r>
            <a:r>
              <a:rPr lang="es-MX" b="0" i="0" dirty="0" err="1">
                <a:solidFill>
                  <a:srgbClr val="339966"/>
                </a:solidFill>
                <a:effectLst/>
                <a:latin typeface="-apple-system"/>
              </a:rPr>
              <a:t>preorden</a:t>
            </a:r>
            <a:r>
              <a:rPr lang="es-MX" b="0" i="0" dirty="0">
                <a:solidFill>
                  <a:srgbClr val="339966"/>
                </a:solidFill>
                <a:effectLst/>
                <a:latin typeface="-apple-system"/>
              </a:rPr>
              <a:t> mandando como parámetro el nodo derecho del nodo actual</a:t>
            </a:r>
            <a:endParaRPr lang="es-MX" b="0" i="0" dirty="0">
              <a:solidFill>
                <a:srgbClr val="212529"/>
              </a:solidFill>
              <a:effectLst/>
              <a:latin typeface="-apple-system"/>
            </a:endParaRPr>
          </a:p>
          <a:p>
            <a:pPr algn="l"/>
            <a:r>
              <a:rPr lang="es-MX" b="0" i="0" dirty="0">
                <a:solidFill>
                  <a:srgbClr val="212529"/>
                </a:solidFill>
                <a:effectLst/>
                <a:latin typeface="-apple-system"/>
              </a:rPr>
              <a:t>fin</a:t>
            </a:r>
          </a:p>
          <a:p>
            <a:pPr algn="l"/>
            <a:r>
              <a:rPr lang="es-MX" b="0" i="0" dirty="0">
                <a:solidFill>
                  <a:srgbClr val="993366"/>
                </a:solidFill>
                <a:effectLst/>
                <a:latin typeface="-apple-system"/>
              </a:rPr>
              <a:t>fin</a:t>
            </a:r>
            <a:endParaRPr lang="es-MX" b="0" i="0" dirty="0">
              <a:solidFill>
                <a:srgbClr val="212529"/>
              </a:solidFill>
              <a:effectLst/>
              <a:latin typeface="-apple-system"/>
            </a:endParaRPr>
          </a:p>
          <a:p>
            <a:endParaRPr lang="es-CO" dirty="0"/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4AEF74BA-75E9-4864-AB64-CCC1C02C464C}"/>
              </a:ext>
            </a:extLst>
          </p:cNvPr>
          <p:cNvSpPr txBox="1"/>
          <p:nvPr/>
        </p:nvSpPr>
        <p:spPr>
          <a:xfrm>
            <a:off x="1155032" y="2662989"/>
            <a:ext cx="311216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3600" b="1" dirty="0"/>
              <a:t>PRE ORDEN</a:t>
            </a:r>
          </a:p>
        </p:txBody>
      </p:sp>
    </p:spTree>
    <p:extLst>
      <p:ext uri="{BB962C8B-B14F-4D97-AF65-F5344CB8AC3E}">
        <p14:creationId xmlns:p14="http://schemas.microsoft.com/office/powerpoint/2010/main" val="134065275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adroTexto 3">
            <a:extLst>
              <a:ext uri="{FF2B5EF4-FFF2-40B4-BE49-F238E27FC236}">
                <a16:creationId xmlns:a16="http://schemas.microsoft.com/office/drawing/2014/main" id="{7D7B3D69-974E-4038-AA70-CDBFD989B8D2}"/>
              </a:ext>
            </a:extLst>
          </p:cNvPr>
          <p:cNvSpPr txBox="1"/>
          <p:nvPr/>
        </p:nvSpPr>
        <p:spPr>
          <a:xfrm>
            <a:off x="4700337" y="1166842"/>
            <a:ext cx="6866021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es-MX" b="0" i="0" dirty="0" err="1">
                <a:solidFill>
                  <a:srgbClr val="993366"/>
                </a:solidFill>
                <a:effectLst/>
                <a:latin typeface="-apple-system"/>
              </a:rPr>
              <a:t>inorden</a:t>
            </a:r>
            <a:r>
              <a:rPr lang="es-MX" b="0" i="0" dirty="0">
                <a:solidFill>
                  <a:srgbClr val="212529"/>
                </a:solidFill>
                <a:effectLst/>
                <a:latin typeface="-apple-system"/>
              </a:rPr>
              <a:t>( nodo )</a:t>
            </a:r>
          </a:p>
          <a:p>
            <a:pPr algn="l"/>
            <a:r>
              <a:rPr lang="es-MX" b="0" i="0" dirty="0">
                <a:solidFill>
                  <a:srgbClr val="339966"/>
                </a:solidFill>
                <a:effectLst/>
                <a:latin typeface="-apple-system"/>
              </a:rPr>
              <a:t>//donde nodo es un registro de tipo puntero</a:t>
            </a:r>
            <a:br>
              <a:rPr lang="es-MX" b="0" i="0" dirty="0">
                <a:solidFill>
                  <a:srgbClr val="339966"/>
                </a:solidFill>
                <a:effectLst/>
                <a:latin typeface="-apple-system"/>
              </a:rPr>
            </a:br>
            <a:r>
              <a:rPr lang="es-MX" b="0" i="0" dirty="0">
                <a:solidFill>
                  <a:srgbClr val="339966"/>
                </a:solidFill>
                <a:effectLst/>
                <a:latin typeface="-apple-system"/>
              </a:rPr>
              <a:t>//valor, </a:t>
            </a:r>
            <a:r>
              <a:rPr lang="es-MX" b="0" i="0" dirty="0" err="1">
                <a:solidFill>
                  <a:srgbClr val="339966"/>
                </a:solidFill>
                <a:effectLst/>
                <a:latin typeface="-apple-system"/>
              </a:rPr>
              <a:t>nIzq</a:t>
            </a:r>
            <a:r>
              <a:rPr lang="es-MX" b="0" i="0" dirty="0">
                <a:solidFill>
                  <a:srgbClr val="339966"/>
                </a:solidFill>
                <a:effectLst/>
                <a:latin typeface="-apple-system"/>
              </a:rPr>
              <a:t> y </a:t>
            </a:r>
            <a:r>
              <a:rPr lang="es-MX" b="0" i="0" dirty="0" err="1">
                <a:solidFill>
                  <a:srgbClr val="339966"/>
                </a:solidFill>
                <a:effectLst/>
                <a:latin typeface="-apple-system"/>
              </a:rPr>
              <a:t>nDer</a:t>
            </a:r>
            <a:r>
              <a:rPr lang="es-MX" b="0" i="0" dirty="0">
                <a:solidFill>
                  <a:srgbClr val="339966"/>
                </a:solidFill>
                <a:effectLst/>
                <a:latin typeface="-apple-system"/>
              </a:rPr>
              <a:t> son campos del registro nodo.</a:t>
            </a:r>
            <a:br>
              <a:rPr lang="es-MX" b="0" i="0" dirty="0">
                <a:solidFill>
                  <a:srgbClr val="339966"/>
                </a:solidFill>
                <a:effectLst/>
                <a:latin typeface="-apple-system"/>
              </a:rPr>
            </a:br>
            <a:r>
              <a:rPr lang="es-MX" b="0" i="0" dirty="0">
                <a:solidFill>
                  <a:srgbClr val="339966"/>
                </a:solidFill>
                <a:effectLst/>
                <a:latin typeface="-apple-system"/>
              </a:rPr>
              <a:t>//valor = valor del nodo que se esta visitando</a:t>
            </a:r>
            <a:br>
              <a:rPr lang="es-MX" b="0" i="0" dirty="0">
                <a:solidFill>
                  <a:srgbClr val="339966"/>
                </a:solidFill>
                <a:effectLst/>
                <a:latin typeface="-apple-system"/>
              </a:rPr>
            </a:br>
            <a:r>
              <a:rPr lang="es-MX" b="0" i="0" dirty="0">
                <a:solidFill>
                  <a:srgbClr val="339966"/>
                </a:solidFill>
                <a:effectLst/>
                <a:latin typeface="-apple-system"/>
              </a:rPr>
              <a:t>//</a:t>
            </a:r>
            <a:r>
              <a:rPr lang="es-MX" b="0" i="0" dirty="0" err="1">
                <a:solidFill>
                  <a:srgbClr val="339966"/>
                </a:solidFill>
                <a:effectLst/>
                <a:latin typeface="-apple-system"/>
              </a:rPr>
              <a:t>nIzq</a:t>
            </a:r>
            <a:r>
              <a:rPr lang="es-MX" b="0" i="0" dirty="0">
                <a:solidFill>
                  <a:srgbClr val="339966"/>
                </a:solidFill>
                <a:effectLst/>
                <a:latin typeface="-apple-system"/>
              </a:rPr>
              <a:t> y </a:t>
            </a:r>
            <a:r>
              <a:rPr lang="es-MX" b="0" i="0" dirty="0" err="1">
                <a:solidFill>
                  <a:srgbClr val="339966"/>
                </a:solidFill>
                <a:effectLst/>
                <a:latin typeface="-apple-system"/>
              </a:rPr>
              <a:t>nDer</a:t>
            </a:r>
            <a:r>
              <a:rPr lang="es-MX" b="0" i="0" dirty="0">
                <a:solidFill>
                  <a:srgbClr val="339966"/>
                </a:solidFill>
                <a:effectLst/>
                <a:latin typeface="-apple-system"/>
              </a:rPr>
              <a:t>= valor de tipo apuntador (sirven para no perder los nodos derecho e izquierdo y poder volver cuando se necesite)</a:t>
            </a:r>
            <a:endParaRPr lang="es-MX" b="0" i="0" dirty="0">
              <a:solidFill>
                <a:srgbClr val="212529"/>
              </a:solidFill>
              <a:effectLst/>
              <a:latin typeface="-apple-system"/>
            </a:endParaRPr>
          </a:p>
          <a:p>
            <a:pPr algn="l"/>
            <a:r>
              <a:rPr lang="es-MX" b="0" i="0" dirty="0">
                <a:solidFill>
                  <a:srgbClr val="212529"/>
                </a:solidFill>
                <a:effectLst/>
                <a:latin typeface="-apple-system"/>
              </a:rPr>
              <a:t>si nodo &lt;&gt; NULO  entonces </a:t>
            </a:r>
            <a:r>
              <a:rPr lang="es-MX" b="0" i="0" dirty="0">
                <a:solidFill>
                  <a:srgbClr val="339966"/>
                </a:solidFill>
                <a:effectLst/>
                <a:latin typeface="-apple-system"/>
              </a:rPr>
              <a:t>//(si nodo no es nulo/vacío)</a:t>
            </a:r>
            <a:endParaRPr lang="es-MX" b="0" i="0" dirty="0">
              <a:solidFill>
                <a:srgbClr val="212529"/>
              </a:solidFill>
              <a:effectLst/>
              <a:latin typeface="-apple-system"/>
            </a:endParaRPr>
          </a:p>
          <a:p>
            <a:pPr algn="l"/>
            <a:r>
              <a:rPr lang="es-MX" b="0" i="0" dirty="0" err="1">
                <a:solidFill>
                  <a:srgbClr val="212529"/>
                </a:solidFill>
                <a:effectLst/>
                <a:latin typeface="-apple-system"/>
              </a:rPr>
              <a:t>inorden</a:t>
            </a:r>
            <a:r>
              <a:rPr lang="es-MX" b="0" i="0" dirty="0">
                <a:solidFill>
                  <a:srgbClr val="212529"/>
                </a:solidFill>
                <a:effectLst/>
                <a:latin typeface="-apple-system"/>
              </a:rPr>
              <a:t>(</a:t>
            </a:r>
            <a:r>
              <a:rPr lang="es-MX" b="0" i="0" dirty="0" err="1">
                <a:solidFill>
                  <a:srgbClr val="212529"/>
                </a:solidFill>
                <a:effectLst/>
                <a:latin typeface="-apple-system"/>
              </a:rPr>
              <a:t>nodo.izq</a:t>
            </a:r>
            <a:r>
              <a:rPr lang="es-MX" b="0" i="0" dirty="0">
                <a:solidFill>
                  <a:srgbClr val="212529"/>
                </a:solidFill>
                <a:effectLst/>
                <a:latin typeface="-apple-system"/>
              </a:rPr>
              <a:t>) </a:t>
            </a:r>
            <a:r>
              <a:rPr lang="es-MX" b="0" i="0" dirty="0">
                <a:solidFill>
                  <a:srgbClr val="339966"/>
                </a:solidFill>
                <a:effectLst/>
                <a:latin typeface="-apple-system"/>
              </a:rPr>
              <a:t>//llamamos de nuevo el método </a:t>
            </a:r>
            <a:r>
              <a:rPr lang="es-MX" b="0" i="0" dirty="0" err="1">
                <a:solidFill>
                  <a:srgbClr val="339966"/>
                </a:solidFill>
                <a:effectLst/>
                <a:latin typeface="-apple-system"/>
              </a:rPr>
              <a:t>inorden</a:t>
            </a:r>
            <a:r>
              <a:rPr lang="es-MX" b="0" i="0" dirty="0">
                <a:solidFill>
                  <a:srgbClr val="339966"/>
                </a:solidFill>
                <a:effectLst/>
                <a:latin typeface="-apple-system"/>
              </a:rPr>
              <a:t> mandando como parámetro el nodo izquierdo del nodo actual.</a:t>
            </a:r>
            <a:br>
              <a:rPr lang="es-MX" b="0" i="0" dirty="0">
                <a:solidFill>
                  <a:srgbClr val="339966"/>
                </a:solidFill>
                <a:effectLst/>
                <a:latin typeface="-apple-system"/>
              </a:rPr>
            </a:br>
            <a:r>
              <a:rPr lang="es-MX" b="0" i="0" dirty="0">
                <a:solidFill>
                  <a:srgbClr val="000000"/>
                </a:solidFill>
                <a:effectLst/>
                <a:latin typeface="-apple-system"/>
              </a:rPr>
              <a:t>visitar el nodo</a:t>
            </a:r>
            <a:r>
              <a:rPr lang="es-MX" b="0" i="0" dirty="0">
                <a:solidFill>
                  <a:srgbClr val="339966"/>
                </a:solidFill>
                <a:effectLst/>
                <a:latin typeface="-apple-system"/>
              </a:rPr>
              <a:t> //nodo.info (obtenemos el valor del nodo )</a:t>
            </a:r>
            <a:br>
              <a:rPr lang="es-MX" b="0" i="0" dirty="0">
                <a:solidFill>
                  <a:srgbClr val="339966"/>
                </a:solidFill>
                <a:effectLst/>
                <a:latin typeface="-apple-system"/>
              </a:rPr>
            </a:br>
            <a:r>
              <a:rPr lang="es-MX" b="0" i="0" dirty="0" err="1">
                <a:solidFill>
                  <a:srgbClr val="000000"/>
                </a:solidFill>
                <a:effectLst/>
                <a:latin typeface="-apple-system"/>
              </a:rPr>
              <a:t>inorden</a:t>
            </a:r>
            <a:r>
              <a:rPr lang="es-MX" b="0" i="0" dirty="0">
                <a:solidFill>
                  <a:srgbClr val="000000"/>
                </a:solidFill>
                <a:effectLst/>
                <a:latin typeface="-apple-system"/>
              </a:rPr>
              <a:t>(</a:t>
            </a:r>
            <a:r>
              <a:rPr lang="es-MX" b="0" i="0" dirty="0" err="1">
                <a:solidFill>
                  <a:srgbClr val="000000"/>
                </a:solidFill>
                <a:effectLst/>
                <a:latin typeface="-apple-system"/>
              </a:rPr>
              <a:t>nodo.der</a:t>
            </a:r>
            <a:r>
              <a:rPr lang="es-MX" b="0" i="0" dirty="0">
                <a:solidFill>
                  <a:srgbClr val="000000"/>
                </a:solidFill>
                <a:effectLst/>
                <a:latin typeface="-apple-system"/>
              </a:rPr>
              <a:t>) </a:t>
            </a:r>
            <a:r>
              <a:rPr lang="es-MX" b="0" i="0" dirty="0">
                <a:solidFill>
                  <a:srgbClr val="339966"/>
                </a:solidFill>
                <a:effectLst/>
                <a:latin typeface="-apple-system"/>
              </a:rPr>
              <a:t>//llamamos de nuevo el método </a:t>
            </a:r>
            <a:r>
              <a:rPr lang="es-MX" b="0" i="0" dirty="0" err="1">
                <a:solidFill>
                  <a:srgbClr val="339966"/>
                </a:solidFill>
                <a:effectLst/>
                <a:latin typeface="-apple-system"/>
              </a:rPr>
              <a:t>inorden</a:t>
            </a:r>
            <a:r>
              <a:rPr lang="es-MX" b="0" i="0" dirty="0">
                <a:solidFill>
                  <a:srgbClr val="339966"/>
                </a:solidFill>
                <a:effectLst/>
                <a:latin typeface="-apple-system"/>
              </a:rPr>
              <a:t> mandando como parámetro el nodo derecho del nodo actual</a:t>
            </a:r>
            <a:endParaRPr lang="es-MX" b="0" i="0" dirty="0">
              <a:solidFill>
                <a:srgbClr val="212529"/>
              </a:solidFill>
              <a:effectLst/>
              <a:latin typeface="-apple-system"/>
            </a:endParaRPr>
          </a:p>
          <a:p>
            <a:pPr algn="l"/>
            <a:r>
              <a:rPr lang="es-MX" b="0" i="0" dirty="0">
                <a:solidFill>
                  <a:srgbClr val="212529"/>
                </a:solidFill>
                <a:effectLst/>
                <a:latin typeface="-apple-system"/>
              </a:rPr>
              <a:t>fin</a:t>
            </a:r>
          </a:p>
          <a:p>
            <a:pPr algn="l"/>
            <a:r>
              <a:rPr lang="es-MX" b="0" i="0" dirty="0">
                <a:solidFill>
                  <a:srgbClr val="993366"/>
                </a:solidFill>
                <a:effectLst/>
                <a:latin typeface="-apple-system"/>
              </a:rPr>
              <a:t>fin</a:t>
            </a:r>
            <a:endParaRPr lang="es-MX" b="0" i="0" dirty="0">
              <a:solidFill>
                <a:srgbClr val="212529"/>
              </a:solidFill>
              <a:effectLst/>
              <a:latin typeface="-apple-system"/>
            </a:endParaRPr>
          </a:p>
          <a:p>
            <a:endParaRPr lang="es-CO" dirty="0"/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4AEF74BA-75E9-4864-AB64-CCC1C02C464C}"/>
              </a:ext>
            </a:extLst>
          </p:cNvPr>
          <p:cNvSpPr txBox="1"/>
          <p:nvPr/>
        </p:nvSpPr>
        <p:spPr>
          <a:xfrm>
            <a:off x="1155032" y="2662989"/>
            <a:ext cx="311216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O" sz="3600" b="1" dirty="0"/>
              <a:t>IN ORDEN</a:t>
            </a:r>
          </a:p>
        </p:txBody>
      </p:sp>
    </p:spTree>
    <p:extLst>
      <p:ext uri="{BB962C8B-B14F-4D97-AF65-F5344CB8AC3E}">
        <p14:creationId xmlns:p14="http://schemas.microsoft.com/office/powerpoint/2010/main" val="284869798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2648CB0-D1F0-439C-8C1A-A0E2F1F1F2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91765" y="5601329"/>
            <a:ext cx="5408469" cy="1356360"/>
          </a:xfrm>
        </p:spPr>
        <p:txBody>
          <a:bodyPr/>
          <a:lstStyle/>
          <a:p>
            <a:r>
              <a:rPr lang="es-CO" dirty="0"/>
              <a:t>Algoritmo de </a:t>
            </a:r>
            <a:r>
              <a:rPr lang="es-CO" dirty="0" err="1"/>
              <a:t>Huffman</a:t>
            </a:r>
            <a:endParaRPr lang="es-CO" dirty="0"/>
          </a:p>
        </p:txBody>
      </p:sp>
      <p:pic>
        <p:nvPicPr>
          <p:cNvPr id="4" name="clase1p">
            <a:hlinkClick r:id="" action="ppaction://media"/>
            <a:extLst>
              <a:ext uri="{FF2B5EF4-FFF2-40B4-BE49-F238E27FC236}">
                <a16:creationId xmlns:a16="http://schemas.microsoft.com/office/drawing/2014/main" id="{7EBE66C2-8B41-4D02-A9F7-18F0E4A5E4CF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755876" y="465576"/>
            <a:ext cx="8680248" cy="4882279"/>
          </a:xfrm>
        </p:spPr>
      </p:pic>
    </p:spTree>
    <p:extLst>
      <p:ext uri="{BB962C8B-B14F-4D97-AF65-F5344CB8AC3E}">
        <p14:creationId xmlns:p14="http://schemas.microsoft.com/office/powerpoint/2010/main" val="7238944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8259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Base">
  <a:themeElements>
    <a:clrScheme name="Rojo">
      <a:dk1>
        <a:sysClr val="windowText" lastClr="000000"/>
      </a:dk1>
      <a:lt1>
        <a:sysClr val="window" lastClr="FFFFFF"/>
      </a:lt1>
      <a:dk2>
        <a:srgbClr val="323232"/>
      </a:dk2>
      <a:lt2>
        <a:srgbClr val="E5C243"/>
      </a:lt2>
      <a:accent1>
        <a:srgbClr val="A5300F"/>
      </a:accent1>
      <a:accent2>
        <a:srgbClr val="D55816"/>
      </a:accent2>
      <a:accent3>
        <a:srgbClr val="E19825"/>
      </a:accent3>
      <a:accent4>
        <a:srgbClr val="B19C7D"/>
      </a:accent4>
      <a:accent5>
        <a:srgbClr val="7F5F52"/>
      </a:accent5>
      <a:accent6>
        <a:srgbClr val="B27D49"/>
      </a:accent6>
      <a:hlink>
        <a:srgbClr val="6B9F25"/>
      </a:hlink>
      <a:folHlink>
        <a:srgbClr val="B26B02"/>
      </a:folHlink>
    </a:clrScheme>
    <a:fontScheme name="Base">
      <a:maj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Base">
      <a:fillStyleLst>
        <a:solidFill>
          <a:schemeClr val="phClr"/>
        </a:solidFill>
        <a:solidFill>
          <a:schemeClr val="phClr">
            <a:tint val="55000"/>
            <a:satMod val="130000"/>
          </a:schemeClr>
        </a:solidFill>
        <a:gradFill rotWithShape="1">
          <a:gsLst>
            <a:gs pos="0">
              <a:schemeClr val="phClr"/>
            </a:gs>
            <a:gs pos="90000">
              <a:schemeClr val="phClr">
                <a:shade val="100000"/>
                <a:satMod val="105000"/>
              </a:schemeClr>
            </a:gs>
            <a:gs pos="100000">
              <a:schemeClr val="phClr">
                <a:shade val="80000"/>
                <a:satMod val="12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00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53975" cap="flat" cmpd="dbl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"/>
          </a:scene3d>
          <a:sp3d extrusionH="12700" contourW="25400" prstMaterial="flat">
            <a:bevelT w="63500" h="152400" prst="angle"/>
            <a:contourClr>
              <a:schemeClr val="phClr">
                <a:shade val="27000"/>
                <a:satMod val="12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95000"/>
            <a:satMod val="140000"/>
          </a:schemeClr>
        </a:solidFill>
        <a:solidFill>
          <a:schemeClr val="phClr">
            <a:tint val="90000"/>
            <a:shade val="85000"/>
            <a:satMod val="160000"/>
            <a:lumMod val="110000"/>
          </a:schemeClr>
        </a:soli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asis" id="{5665723A-49BA-4B57-8411-A56F8F207965}" vid="{90E45F77-AEFC-46EF-A7C1-5B338C297B02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TM03457444[[fn=Base]]</Template>
  <TotalTime>470</TotalTime>
  <Words>601</Words>
  <Application>Microsoft Office PowerPoint</Application>
  <PresentationFormat>Panorámica</PresentationFormat>
  <Paragraphs>33</Paragraphs>
  <Slides>7</Slides>
  <Notes>0</Notes>
  <HiddenSlides>0</HiddenSlides>
  <MMClips>1</MMClips>
  <ScaleCrop>false</ScaleCrop>
  <HeadingPairs>
    <vt:vector size="6" baseType="variant">
      <vt:variant>
        <vt:lpstr>Fuentes usadas</vt:lpstr>
      </vt:variant>
      <vt:variant>
        <vt:i4>2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7</vt:i4>
      </vt:variant>
    </vt:vector>
  </HeadingPairs>
  <TitlesOfParts>
    <vt:vector size="10" baseType="lpstr">
      <vt:lpstr>-apple-system</vt:lpstr>
      <vt:lpstr>Corbel</vt:lpstr>
      <vt:lpstr>Base</vt:lpstr>
      <vt:lpstr>TUTORIAS PYTHON</vt:lpstr>
      <vt:lpstr>Árbol Binario</vt:lpstr>
      <vt:lpstr>Presentación de PowerPoint</vt:lpstr>
      <vt:lpstr>Presentación de PowerPoint</vt:lpstr>
      <vt:lpstr>Presentación de PowerPoint</vt:lpstr>
      <vt:lpstr>Presentación de PowerPoint</vt:lpstr>
      <vt:lpstr>Algoritmo de Huffman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TUTORIAS PYTHON</dc:title>
  <dc:creator>Luis Felipe Velasco Tao</dc:creator>
  <cp:lastModifiedBy>Luis Felipe Velasco Tao</cp:lastModifiedBy>
  <cp:revision>9</cp:revision>
  <dcterms:created xsi:type="dcterms:W3CDTF">2021-04-25T00:15:17Z</dcterms:created>
  <dcterms:modified xsi:type="dcterms:W3CDTF">2021-04-29T00:20:15Z</dcterms:modified>
</cp:coreProperties>
</file>

<file path=docProps/thumbnail.jpeg>
</file>